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276" r:id="rId3"/>
    <p:sldId id="278" r:id="rId4"/>
    <p:sldId id="279" r:id="rId5"/>
    <p:sldId id="283" r:id="rId6"/>
    <p:sldId id="284" r:id="rId7"/>
    <p:sldId id="260" r:id="rId8"/>
    <p:sldId id="272" r:id="rId9"/>
    <p:sldId id="285" r:id="rId10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7" autoAdjust="0"/>
    <p:restoredTop sz="97266" autoAdjust="0"/>
  </p:normalViewPr>
  <p:slideViewPr>
    <p:cSldViewPr>
      <p:cViewPr>
        <p:scale>
          <a:sx n="100" d="100"/>
          <a:sy n="100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AEC98-3154-4B9B-B362-3A00C61E3077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3A59-8ADD-404D-BE3A-71EF47FB20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4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7E3FF-C042-4275-BCDC-2A3F813FDCA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7F226-F33F-49FA-95CC-7A4981EEB5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2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7F226-F33F-49FA-95CC-7A4981EEB5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6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8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2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84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23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6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42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06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9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1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42A8-BD0D-4DF3-AFA8-6D0AEB638256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44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442A8-BD0D-4DF3-AFA8-6D0AEB638256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36E5B-68DD-4914-81D9-DE204733A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6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alog.ru/rn53/business-support-2020/subsidy/" TargetMode="Externa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hyperlink" Target="https://service.nalog.ru/subsid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ervice.nalog.ru/covid2/" TargetMode="External"/><Relationship Id="rId5" Type="http://schemas.openxmlformats.org/officeDocument/2006/relationships/hyperlink" Target="https://service.nalog.ru/covid/" TargetMode="External"/><Relationship Id="rId4" Type="http://schemas.openxmlformats.org/officeDocument/2006/relationships/hyperlink" Target="https://service.nalog.ru/covid19/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3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727"/>
            <a:ext cx="9144000" cy="490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756"/>
            <a:ext cx="1224136" cy="124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460222" y="191984"/>
            <a:ext cx="76837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Narrow" panose="020B0606020202030204" pitchFamily="34" charset="0"/>
              </a:rPr>
              <a:t>УФНС РОССИИ ПО НОВГОРОДСКОЙ ОБЛАСТИ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3764" y="1230336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bg1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dirty="0">
              <a:solidFill>
                <a:schemeClr val="bg1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мерах поддержки для организаций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индивидуальных предпринимателей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3200" dirty="0" smtClean="0">
                <a:solidFill>
                  <a:schemeClr val="bg1"/>
                </a:solidFill>
                <a:effectLst>
                  <a:glow rad="228600">
                    <a:schemeClr val="tx2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наиболее пострадавших отраслях</a:t>
            </a:r>
            <a:endParaRPr lang="ru-RU" sz="3200" dirty="0">
              <a:solidFill>
                <a:schemeClr val="bg1"/>
              </a:solidFill>
              <a:effectLst>
                <a:glow rad="228600">
                  <a:schemeClr val="tx2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92218" y="902727"/>
            <a:ext cx="1548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Arial Narrow" panose="020B0606020202030204" pitchFamily="34" charset="0"/>
              </a:rPr>
              <a:t>www.nalog.ru</a:t>
            </a:r>
            <a:endParaRPr lang="ru-RU" sz="2000" b="1" dirty="0">
              <a:solidFill>
                <a:schemeClr val="bg1">
                  <a:lumMod val="8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1580" y="6093296"/>
            <a:ext cx="776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Руководитель УФНС России по Новгородской области                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А.Г.Веселов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10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34" y="14218"/>
            <a:ext cx="9144000" cy="93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9338" y="126980"/>
            <a:ext cx="79931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для юридических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предпринимателей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C:\Users\panova_ea\Desktop\ФНС\Новая папка\word\jpg\1.4.1_papka-A4_1.jpg"/>
          <p:cNvPicPr/>
          <p:nvPr/>
        </p:nvPicPr>
        <p:blipFill rotWithShape="1">
          <a:blip r:embed="rId3" cstate="print"/>
          <a:srcRect l="90981" t="73767"/>
          <a:stretch/>
        </p:blipFill>
        <p:spPr bwMode="auto">
          <a:xfrm>
            <a:off x="8857054" y="5805264"/>
            <a:ext cx="286946" cy="10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97989" y="3192753"/>
            <a:ext cx="83889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ПРИНИМАЮТСЯ РЕШЕНИЯ О БАНКРОТСТВЕ</a:t>
            </a:r>
          </a:p>
        </p:txBody>
      </p:sp>
      <p:pic>
        <p:nvPicPr>
          <p:cNvPr id="12" name="Рисунок 11" descr="http://qrcoder.ru/code/?https%3A%2F%2Fwww.nalog.ru%2Frn53%2Fbusiness-support-2020%2F&amp;4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985" y="184389"/>
            <a:ext cx="985520" cy="9855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Овал 5"/>
          <p:cNvSpPr/>
          <p:nvPr/>
        </p:nvSpPr>
        <p:spPr>
          <a:xfrm>
            <a:off x="111338" y="1066528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7988" y="1043892"/>
            <a:ext cx="6984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ПРИОСТАНОВЛЕНЫ ПРОВЕРКИ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июня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включительно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11338" y="1444375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7989" y="1429821"/>
            <a:ext cx="58350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ПРОДЛЕНЫ СРОКИ СДАЧИ ОТЧЕТНОСТИ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11338" y="1863674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4984" y="1856397"/>
            <a:ext cx="85055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ПРОДЛЕНЫ СРОКИ ПРЕДСТАВЛЕНИЯ ДОКУМЕНТОВ ПО ТРЕБОВАНИЮ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11338" y="2314469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97989" y="2194951"/>
            <a:ext cx="860609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ПРИОСТАНОВЛЕНЫ МЕРЫ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ВЗЫСКАНИЯ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01 июля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2020 года для бизнеса не будут применяться меры взыскания задолженности. Это значит, что ИП или организациям не пришлют требование с начисленными пенями и штрафами, не спишут задолженность и не заблокируют расходные операции по расчетному счету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32453" y="3179836"/>
            <a:ext cx="324000" cy="3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8" y="3609890"/>
            <a:ext cx="9164684" cy="75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3254" y="3665646"/>
            <a:ext cx="9099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меры поддержки для организаций и ИП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наиболее пострадавших отраслях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147338" y="4511167"/>
            <a:ext cx="324000" cy="32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1560" y="4511167"/>
            <a:ext cx="72008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Перенесены сроки уплаты налогов для субъектов МСП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43687" y="4858446"/>
            <a:ext cx="324000" cy="32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7909" y="4858446"/>
            <a:ext cx="78261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Перенесены сроки уплаты страховых взносов для субъектов МСП</a:t>
            </a:r>
          </a:p>
        </p:txBody>
      </p:sp>
      <p:sp>
        <p:nvSpPr>
          <p:cNvPr id="37" name="Овал 36"/>
          <p:cNvSpPr/>
          <p:nvPr/>
        </p:nvSpPr>
        <p:spPr>
          <a:xfrm>
            <a:off x="147338" y="5293294"/>
            <a:ext cx="324000" cy="32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7909" y="5256925"/>
            <a:ext cx="6770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 мораторий на возбуждение дел о банкротстве</a:t>
            </a:r>
          </a:p>
        </p:txBody>
      </p:sp>
      <p:sp>
        <p:nvSpPr>
          <p:cNvPr id="39" name="Овал 38"/>
          <p:cNvSpPr/>
          <p:nvPr/>
        </p:nvSpPr>
        <p:spPr>
          <a:xfrm>
            <a:off x="145212" y="5696250"/>
            <a:ext cx="324000" cy="32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35689" y="5681696"/>
            <a:ext cx="41099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Приостановление мер взыскания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47338" y="6024589"/>
            <a:ext cx="87097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Применение мер взыскания приостанавливается до </a:t>
            </a:r>
            <a:r>
              <a:rPr lang="ru-RU" sz="1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01 июля 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2020 года в отношении плательщиков, осуществляющих деятельность в отраслях, наиболее пострадавших в условиях ухудшения ситуации в связи с распространением новой </a:t>
            </a:r>
            <a:r>
              <a:rPr lang="ru-RU" sz="1400" dirty="0" err="1">
                <a:latin typeface="Arial Narrow" panose="020B060602020203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400" dirty="0">
                <a:latin typeface="Arial Narrow" panose="020B0606020202030204" pitchFamily="34" charset="0"/>
                <a:cs typeface="Arial" panose="020B0604020202020204" pitchFamily="34" charset="0"/>
              </a:rPr>
              <a:t> инфекции.</a:t>
            </a:r>
          </a:p>
        </p:txBody>
      </p:sp>
    </p:spTree>
    <p:extLst>
      <p:ext uri="{BB962C8B-B14F-4D97-AF65-F5344CB8AC3E}">
        <p14:creationId xmlns:p14="http://schemas.microsoft.com/office/powerpoint/2010/main" val="18630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0" y="629503"/>
            <a:ext cx="9144000" cy="243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02" y="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Отсрочка или рассрочка по уплате налога</a:t>
            </a:r>
          </a:p>
        </p:txBody>
      </p:sp>
      <p:pic>
        <p:nvPicPr>
          <p:cNvPr id="10" name="Рисунок 9" descr="C:\Users\panova_ea\Desktop\ФНС\Новая папка\word\jpg\1.4.1_papka-A4_1.jpg"/>
          <p:cNvPicPr/>
          <p:nvPr/>
        </p:nvPicPr>
        <p:blipFill rotWithShape="1">
          <a:blip r:embed="rId3" cstate="print"/>
          <a:srcRect l="90981" t="73767"/>
          <a:stretch/>
        </p:blipFill>
        <p:spPr bwMode="auto">
          <a:xfrm>
            <a:off x="8857054" y="5805264"/>
            <a:ext cx="286946" cy="10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10156" y="3181321"/>
            <a:ext cx="388843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Сроки, на которые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предоставляется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ОТСРОЧКА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039214"/>
              </p:ext>
            </p:extLst>
          </p:nvPr>
        </p:nvGraphicFramePr>
        <p:xfrm>
          <a:off x="122205" y="4005064"/>
          <a:ext cx="4464496" cy="2491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/>
                <a:gridCol w="864096"/>
              </a:tblGrid>
              <a:tr h="720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Доход снизился более чем на 50%, или есть убыток при одновременном снижении дохода более чем на 30%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95250" marR="95250" marT="142875" marB="142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 год</a:t>
                      </a:r>
                      <a:endParaRPr lang="ru-RU" sz="1100" b="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95250" marR="95250" marT="142875" marB="142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Доход снизился более чем на 30%, или есть убыток при одновременном снижении дохода более чем на 20%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95250" marR="95250" marT="142875" marB="142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9 месяцев</a:t>
                      </a:r>
                      <a:endParaRPr lang="ru-RU" sz="1100" b="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95250" marR="95250" marT="142875" marB="142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Доход снизился более чем на 20%, или есть убыток при одновременном снижении дохода более чем на 10%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95250" marR="95250" marT="142875" marB="142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6 месяцев</a:t>
                      </a:r>
                      <a:endParaRPr lang="ru-RU" sz="1100" b="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95250" marR="95250" marT="142875" marB="142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Другие случаи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95250" marR="95250" marT="142875" marB="142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3 месяца</a:t>
                      </a:r>
                      <a:endParaRPr lang="ru-RU" sz="1100" b="0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</a:endParaRPr>
                    </a:p>
                  </a:txBody>
                  <a:tcPr marL="95250" marR="95250" marT="142875" marB="1428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4919234" y="3181321"/>
            <a:ext cx="3996480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Срок, на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предоставляется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РАССРОЧКА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3214" y="1556792"/>
            <a:ext cx="8887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Для </a:t>
            </a:r>
            <a:r>
              <a:rPr lang="ru-RU" b="1" u="sng" dirty="0">
                <a:solidFill>
                  <a:schemeClr val="bg1"/>
                </a:solidFill>
                <a:latin typeface="Arial Narrow" panose="020B0606020202030204" pitchFamily="34" charset="0"/>
              </a:rPr>
              <a:t>отсрочки или рассрочки более 6 месяцев возможен любой из вариантов</a:t>
            </a:r>
            <a:r>
              <a:rPr lang="ru-RU" b="1" u="sng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endParaRPr lang="ru-RU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3213" y="822693"/>
            <a:ext cx="313938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отсрочки или рассрочки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19872" y="930414"/>
            <a:ext cx="5580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период до </a:t>
            </a:r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6 месяцев включительно — </a:t>
            </a:r>
            <a:r>
              <a:rPr lang="ru-RU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не нужно</a:t>
            </a:r>
            <a:endParaRPr lang="ru-RU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961" y="1937737"/>
            <a:ext cx="302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5600"/>
            <a:r>
              <a:rPr lang="ru-RU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залог — </a:t>
            </a:r>
            <a:r>
              <a:rPr lang="ru-RU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недвижимость,</a:t>
            </a:r>
          </a:p>
          <a:p>
            <a:pPr defTabSz="355600"/>
            <a:r>
              <a:rPr lang="ru-RU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кадастровая </a:t>
            </a:r>
            <a:r>
              <a:rPr lang="ru-RU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стоимость </a:t>
            </a:r>
            <a:r>
              <a:rPr lang="ru-RU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которой</a:t>
            </a:r>
          </a:p>
          <a:p>
            <a:pPr defTabSz="355600"/>
            <a:r>
              <a:rPr lang="ru-RU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больше суммы</a:t>
            </a:r>
          </a:p>
          <a:p>
            <a:pPr defTabSz="355600"/>
            <a:r>
              <a:rPr lang="ru-RU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налоговой задолженности</a:t>
            </a:r>
            <a:endParaRPr lang="ru-RU" sz="1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8443" y="2235393"/>
            <a:ext cx="1823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5600"/>
            <a:r>
              <a:rPr lang="ru-RU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поручительство</a:t>
            </a:r>
            <a:endParaRPr lang="ru-RU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08104" y="2096893"/>
            <a:ext cx="3348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55600"/>
            <a:r>
              <a:rPr lang="ru-RU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банковская </a:t>
            </a:r>
            <a:r>
              <a:rPr lang="ru-RU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гарантия по требованиям статей 74, 74.1 и пункта 2.1 статьи 176.1 НК </a:t>
            </a:r>
            <a:r>
              <a:rPr lang="ru-RU" sz="16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РФ</a:t>
            </a:r>
            <a:endParaRPr lang="ru-RU" sz="16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80062" y="4067842"/>
            <a:ext cx="39831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Доход снизился более чем на 50</a:t>
            </a:r>
            <a:r>
              <a:rPr lang="ru-RU" dirty="0" smtClean="0">
                <a:latin typeface="Arial Narrow" panose="020B0606020202030204" pitchFamily="34" charset="0"/>
              </a:rPr>
              <a:t>%,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или </a:t>
            </a:r>
            <a:r>
              <a:rPr lang="ru-RU" dirty="0">
                <a:latin typeface="Arial Narrow" panose="020B0606020202030204" pitchFamily="34" charset="0"/>
              </a:rPr>
              <a:t>есть убыток при одновременном снижении дохода более чем на 30</a:t>
            </a:r>
            <a:r>
              <a:rPr lang="ru-RU" dirty="0" smtClean="0">
                <a:latin typeface="Arial Narrow" panose="020B0606020202030204" pitchFamily="34" charset="0"/>
              </a:rPr>
              <a:t>%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до 3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лет</a:t>
            </a:r>
            <a:endParaRPr lang="ru-RU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59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3352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panova_ea\Desktop\ФНС\Новая папка\word\jpg\1.4.1_papka-A4_1.jpg"/>
          <p:cNvPicPr/>
          <p:nvPr/>
        </p:nvPicPr>
        <p:blipFill rotWithShape="1">
          <a:blip r:embed="rId3" cstate="print"/>
          <a:srcRect l="90981" t="73767"/>
          <a:stretch/>
        </p:blipFill>
        <p:spPr bwMode="auto">
          <a:xfrm>
            <a:off x="8857054" y="5805264"/>
            <a:ext cx="286946" cy="10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4989" y="892676"/>
            <a:ext cx="3649327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ПРОМОСТРАНИЦА</a:t>
            </a:r>
          </a:p>
          <a:p>
            <a:pPr algn="ctr"/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«Ваш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бизнес пострадал?</a:t>
            </a:r>
          </a:p>
          <a:p>
            <a:pPr algn="ctr"/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Получите субсидию от государства</a:t>
            </a:r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18" name="Рисунок 17"/>
          <p:cNvPicPr/>
          <p:nvPr/>
        </p:nvPicPr>
        <p:blipFill rotWithShape="1">
          <a:blip r:embed="rId4"/>
          <a:srcRect l="21727" t="13022" r="19596" b="6339"/>
          <a:stretch/>
        </p:blipFill>
        <p:spPr>
          <a:xfrm>
            <a:off x="742649" y="2138264"/>
            <a:ext cx="2940950" cy="2376264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2002789" y="1863408"/>
            <a:ext cx="420670" cy="92174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http://qrcoder.ru/code/?https%3A%2F%2Fwww.nalog.ru%2Frn53%2Fbusiness-support-2020%2Fsubsidy%2F&amp;4&amp;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904" y="3605328"/>
            <a:ext cx="946628" cy="9200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88460" y="4716569"/>
            <a:ext cx="3649327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hlinkClick r:id="rId6"/>
              </a:rPr>
              <a:t>https://www.nalog.ru/rn53/business-support-2020/subsidy/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294" y="918088"/>
            <a:ext cx="4250506" cy="8925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«КОРОНАВИРУС»/ «МЕРЫ ПОДДЕРЖКИ БИЗНЕСА»</a:t>
            </a:r>
          </a:p>
          <a:p>
            <a:pPr algn="ctr"/>
            <a:r>
              <a:rPr lang="ru-RU" sz="1600" b="1" dirty="0" smtClean="0">
                <a:latin typeface="Arial Narrow" panose="020B0606020202030204" pitchFamily="34" charset="0"/>
              </a:rPr>
              <a:t>https</a:t>
            </a:r>
            <a:r>
              <a:rPr lang="ru-RU" sz="1600" b="1" dirty="0">
                <a:latin typeface="Arial Narrow" panose="020B0606020202030204" pitchFamily="34" charset="0"/>
              </a:rPr>
              <a:t>://www.nalog.ru/rn53/business-support-2020/. </a:t>
            </a:r>
          </a:p>
        </p:txBody>
      </p:sp>
      <p:pic>
        <p:nvPicPr>
          <p:cNvPr id="34" name="Рисунок 33"/>
          <p:cNvPicPr/>
          <p:nvPr/>
        </p:nvPicPr>
        <p:blipFill rotWithShape="1">
          <a:blip r:embed="rId4"/>
          <a:srcRect l="21727" t="13022" r="19596" b="6339"/>
          <a:stretch/>
        </p:blipFill>
        <p:spPr>
          <a:xfrm>
            <a:off x="4412294" y="1913205"/>
            <a:ext cx="4250506" cy="334067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5" name="Прямоугольник 24"/>
          <p:cNvSpPr/>
          <p:nvPr/>
        </p:nvSpPr>
        <p:spPr>
          <a:xfrm>
            <a:off x="4440453" y="3376193"/>
            <a:ext cx="1512168" cy="2753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http://qrcoder.ru/code/?https%3A%2F%2Fwww.nalog.ru%2Frn77%2Fbusiness-support-2020%2F%23t11&amp;4&amp;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789" y="4086310"/>
            <a:ext cx="953187" cy="95602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62977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3352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panova_ea\Desktop\ФНС\Новая папка\word\jpg\1.4.1_papka-A4_1.jpg"/>
          <p:cNvPicPr/>
          <p:nvPr/>
        </p:nvPicPr>
        <p:blipFill rotWithShape="1">
          <a:blip r:embed="rId3" cstate="print"/>
          <a:srcRect l="90981" t="73767"/>
          <a:stretch/>
        </p:blipFill>
        <p:spPr bwMode="auto">
          <a:xfrm>
            <a:off x="8857054" y="5805264"/>
            <a:ext cx="286946" cy="10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94279" y="594990"/>
            <a:ext cx="79574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разделе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«Сервисы» размещен блок «COVID-19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состоящий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из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следующих разделов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endParaRPr lang="ru-RU" sz="2400" b="1" dirty="0" smtClean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4279" y="1714706"/>
            <a:ext cx="455378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К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акую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помощь может получить мой бизнес </a:t>
            </a:r>
            <a:r>
              <a:rPr lang="ru-RU" u="sng" dirty="0" smtClean="0">
                <a:hlinkClick r:id="rId4"/>
              </a:rPr>
              <a:t>https</a:t>
            </a:r>
            <a:r>
              <a:rPr lang="ru-RU" u="sng" dirty="0">
                <a:hlinkClick r:id="rId4"/>
              </a:rPr>
              <a:t>://service.nalog.ru/covid19</a:t>
            </a:r>
            <a:r>
              <a:rPr lang="ru-RU" u="sng" dirty="0" smtClean="0">
                <a:hlinkClick r:id="rId4"/>
              </a:rPr>
              <a:t>/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еречень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лиц, на которые распространяется </a:t>
            </a: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действие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моратория на банкротство </a:t>
            </a:r>
            <a:r>
              <a:rPr lang="ru-RU" u="sng" dirty="0" smtClean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://service.nalog.ru/covid</a:t>
            </a:r>
            <a:r>
              <a:rPr lang="ru-RU" u="sng" dirty="0" smtClean="0">
                <a:hlinkClick r:id="rId5"/>
              </a:rPr>
              <a:t>/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роверка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возможности получения отсрочки/рассрочки в связи с COVID-19 </a:t>
            </a:r>
            <a:r>
              <a:rPr lang="ru-RU" u="sng" dirty="0" smtClean="0">
                <a:hlinkClick r:id="rId6"/>
              </a:rPr>
              <a:t>https</a:t>
            </a:r>
            <a:r>
              <a:rPr lang="ru-RU" u="sng" dirty="0">
                <a:hlinkClick r:id="rId6"/>
              </a:rPr>
              <a:t>://service.nalog.ru/covid2</a:t>
            </a:r>
            <a:r>
              <a:rPr lang="ru-RU" u="sng" dirty="0" smtClean="0">
                <a:hlinkClick r:id="rId6"/>
              </a:rPr>
              <a:t>/</a:t>
            </a:r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роверка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права на получение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субсидии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связи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 </a:t>
            </a:r>
            <a:r>
              <a:rPr lang="en-US" b="1" dirty="0">
                <a:solidFill>
                  <a:srgbClr val="C00000"/>
                </a:solidFill>
                <a:latin typeface="Arial Narrow" panose="020B0606020202030204" pitchFamily="34" charset="0"/>
              </a:rPr>
              <a:t>COVID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 –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2019</a:t>
            </a:r>
          </a:p>
          <a:p>
            <a:pPr algn="ctr"/>
            <a:r>
              <a:rPr lang="ru-RU" u="sng" dirty="0" smtClean="0">
                <a:hlinkClick r:id="rId7"/>
              </a:rPr>
              <a:t>https</a:t>
            </a:r>
            <a:r>
              <a:rPr lang="ru-RU" u="sng" dirty="0">
                <a:hlinkClick r:id="rId7"/>
              </a:rPr>
              <a:t>://service.nalog.ru/subsidy</a:t>
            </a:r>
            <a:r>
              <a:rPr lang="ru-RU" u="sng" dirty="0" smtClean="0">
                <a:hlinkClick r:id="rId7"/>
              </a:rPr>
              <a:t>/</a:t>
            </a:r>
            <a:endParaRPr lang="ru-RU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8"/>
          <a:srcRect l="20397" t="13071" r="19370" b="8876"/>
          <a:stretch/>
        </p:blipFill>
        <p:spPr>
          <a:xfrm>
            <a:off x="5393549" y="1700808"/>
            <a:ext cx="3186731" cy="243056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5" name="Стрелка вправо 14"/>
          <p:cNvSpPr/>
          <p:nvPr/>
        </p:nvSpPr>
        <p:spPr>
          <a:xfrm rot="7513734">
            <a:off x="7233446" y="2560820"/>
            <a:ext cx="416222" cy="23499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986914" y="2797682"/>
            <a:ext cx="1341337" cy="9112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/>
          <p:nvPr/>
        </p:nvPicPr>
        <p:blipFill rotWithShape="1">
          <a:blip r:embed="rId9"/>
          <a:srcRect l="39680" t="48230" r="38023" b="24529"/>
          <a:stretch/>
        </p:blipFill>
        <p:spPr bwMode="auto">
          <a:xfrm>
            <a:off x="5393549" y="4293096"/>
            <a:ext cx="3158181" cy="2232248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9783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6472" y="6519446"/>
            <a:ext cx="8873526" cy="33855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  <a:latin typeface="Arial Narrow" panose="020B0606020202030204" pitchFamily="34" charset="0"/>
              </a:rPr>
              <a:t>https://service.nalog.ru/covid19/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02989" y="3733481"/>
            <a:ext cx="3240360" cy="29529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8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9870" y="74566"/>
            <a:ext cx="49270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«Какую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</a:t>
            </a:r>
          </a:p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ожет получить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бизнес?»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64087" y="26023"/>
            <a:ext cx="37635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ВВЕДИТЕ ИНН КОМПАНИИ ИЛИ ИП</a:t>
            </a:r>
          </a:p>
          <a:p>
            <a:pPr algn="ctr"/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УЗНАЙТЕ ВСЕ МЕРЫ ПОДДЕРЖКИ</a:t>
            </a:r>
          </a:p>
          <a:p>
            <a:pPr algn="ctr"/>
            <a:r>
              <a:rPr lang="ru-RU" sz="1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ПРЕДОСТАВЛЯЕМЫЕ ДЛЯ ВАШЕГО БИЗНЕСА</a:t>
            </a:r>
            <a:endParaRPr lang="ru-RU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21957" t="12956" r="19688" b="6475"/>
          <a:stretch/>
        </p:blipFill>
        <p:spPr>
          <a:xfrm>
            <a:off x="5868144" y="3947621"/>
            <a:ext cx="2537983" cy="20571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2" name="Рисунок 11" descr="C:\Users\panova_ea\Desktop\ФНС\Новая папка\word\jpg\1.4.1_papka-A4_1.jpg"/>
          <p:cNvPicPr/>
          <p:nvPr/>
        </p:nvPicPr>
        <p:blipFill rotWithShape="1">
          <a:blip r:embed="rId4" cstate="print"/>
          <a:srcRect l="90981" t="73767"/>
          <a:stretch/>
        </p:blipFill>
        <p:spPr bwMode="auto">
          <a:xfrm>
            <a:off x="8857054" y="5805264"/>
            <a:ext cx="286946" cy="10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 rotWithShape="1">
          <a:blip r:embed="rId5"/>
          <a:srcRect l="40014" t="43006" r="38349" b="19461"/>
          <a:stretch/>
        </p:blipFill>
        <p:spPr>
          <a:xfrm>
            <a:off x="5719011" y="5461276"/>
            <a:ext cx="1046818" cy="101089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6262016" y="5395925"/>
            <a:ext cx="360040" cy="405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0" y="1127379"/>
            <a:ext cx="426659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0" y="3314130"/>
            <a:ext cx="4266592" cy="251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4" name="Стрелка вправо 23"/>
          <p:cNvSpPr/>
          <p:nvPr/>
        </p:nvSpPr>
        <p:spPr>
          <a:xfrm>
            <a:off x="4018628" y="1628800"/>
            <a:ext cx="1106744" cy="6420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 вариант</a:t>
            </a:r>
            <a:endParaRPr lang="ru-RU" sz="1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6" name="Рисунок 25" descr="http://qrcoder.ru/code/?https%3A%2F%2Fservice.nalog.ru%2Fcovid19%2F&amp;4&amp;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776" y="5673437"/>
            <a:ext cx="885340" cy="90000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</p:pic>
      <p:pic>
        <p:nvPicPr>
          <p:cNvPr id="27" name="Рисунок 26"/>
          <p:cNvPicPr/>
          <p:nvPr/>
        </p:nvPicPr>
        <p:blipFill rotWithShape="1">
          <a:blip r:embed="rId9"/>
          <a:srcRect l="16693" t="36419" r="40302" b="21511"/>
          <a:stretch/>
        </p:blipFill>
        <p:spPr>
          <a:xfrm>
            <a:off x="1475656" y="4922220"/>
            <a:ext cx="2781687" cy="164845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36" y="1127377"/>
            <a:ext cx="3391313" cy="2527941"/>
          </a:xfrm>
          <a:prstGeom prst="rect">
            <a:avLst/>
          </a:prstGeom>
          <a:noFill/>
          <a:ln w="28575" algn="in">
            <a:solidFill>
              <a:schemeClr val="accent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cxnSp>
        <p:nvCxnSpPr>
          <p:cNvPr id="32" name="Прямая со стрелкой 31"/>
          <p:cNvCxnSpPr/>
          <p:nvPr/>
        </p:nvCxnSpPr>
        <p:spPr>
          <a:xfrm flipH="1">
            <a:off x="7420756" y="4810603"/>
            <a:ext cx="360040" cy="405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трелка вправо 33"/>
          <p:cNvSpPr/>
          <p:nvPr/>
        </p:nvSpPr>
        <p:spPr>
          <a:xfrm rot="2323591">
            <a:off x="2581993" y="2923951"/>
            <a:ext cx="1106744" cy="64205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FF00"/>
                </a:solidFill>
                <a:latin typeface="Arial Narrow" panose="020B0606020202030204" pitchFamily="34" charset="0"/>
              </a:rPr>
              <a:t>1</a:t>
            </a:r>
            <a:r>
              <a:rPr lang="ru-RU" sz="14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вариант</a:t>
            </a:r>
            <a:endParaRPr lang="ru-RU" sz="14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878"/>
            <a:ext cx="9144000" cy="59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243" y="148852"/>
            <a:ext cx="85522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получить субсидию?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383" y="798073"/>
            <a:ext cx="2768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1. </a:t>
            </a:r>
            <a:r>
              <a:rPr lang="ru-RU" b="1" dirty="0">
                <a:solidFill>
                  <a:srgbClr val="FFFF00"/>
                </a:solidFill>
              </a:rPr>
              <a:t>ПРОВЕРЬТЕ УСЛОВИЯ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51820" y="798073"/>
            <a:ext cx="3060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2. </a:t>
            </a:r>
            <a:r>
              <a:rPr lang="ru-RU" b="1" dirty="0">
                <a:solidFill>
                  <a:srgbClr val="FFFF00"/>
                </a:solidFill>
              </a:rPr>
              <a:t>ЗАПОЛНИТЕ ЗАЯВЛЕНИЕ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12160" y="795743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3. </a:t>
            </a:r>
            <a:r>
              <a:rPr lang="ru-RU" b="1" dirty="0">
                <a:solidFill>
                  <a:srgbClr val="FFFF00"/>
                </a:solidFill>
              </a:rPr>
              <a:t>ОТПРАВЬТЕ ЗАЯВЛЕНИЕ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51820" y="1443841"/>
            <a:ext cx="30603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Заявление можно заполнить в Личном кабинете юридического лица или индивидуального предпринимателя. Форма доступна в разделе "Сервисы"</a:t>
            </a:r>
          </a:p>
          <a:p>
            <a:pPr marL="171450" indent="-171450" defTabSz="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Заявление можно заполнить на сайте ФНС России. В этом случае после формирования заявления, распечатайте его для отправки по почте</a:t>
            </a:r>
          </a:p>
          <a:p>
            <a:pPr marL="171450" indent="-171450" defTabSz="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Для быстрой подачи заявления рекомендуем пользоваться Личными кабинетами юридического лица и индивидуального предпринимателя.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-11341" y="1473102"/>
            <a:ext cx="30603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73050">
              <a:spcAft>
                <a:spcPts val="600"/>
              </a:spcAft>
            </a:pPr>
            <a:r>
              <a:rPr lang="ru-RU" sz="1200" b="1" dirty="0">
                <a:solidFill>
                  <a:schemeClr val="bg1"/>
                </a:solidFill>
              </a:rPr>
              <a:t>Компания или индивидуальный предприниматель:</a:t>
            </a:r>
          </a:p>
          <a:p>
            <a:pPr marL="171450" indent="-171450" defTabSz="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Включены на 1 марта 2020 года в реестр малого и среднего предпринимательства</a:t>
            </a:r>
          </a:p>
          <a:p>
            <a:pPr marL="171450" indent="-171450" defTabSz="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По ОКВЭД входят в перечень пострадавших отраслей экономики</a:t>
            </a:r>
          </a:p>
          <a:p>
            <a:pPr marL="171450" indent="-171450" defTabSz="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у получателя субсидии по состоянию на 1 марта 2020 г. отсутствует недоимка по налогам и страховым взносам, в совокупности (с учетом имеющейся переплаты по налогам и страховым взносам) превышающая 3000 рублей. При расчете суммы недоимки используются  сведения о ее погашении, имеющиеся у налогового органа на дату подачи заявления о представлении субсидии</a:t>
            </a:r>
          </a:p>
          <a:p>
            <a:pPr marL="171450" indent="-171450" defTabSz="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До 15 апреля подана отчетность СЗВ-М за март 2020 года в органы Пенсионного фонда РФ</a:t>
            </a:r>
          </a:p>
          <a:p>
            <a:pPr marL="171450" indent="-171450" defTabSz="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Количество работников компании (индивидуального предпринимателя) в </a:t>
            </a:r>
            <a:r>
              <a:rPr lang="ru-RU" sz="1200" dirty="0">
                <a:solidFill>
                  <a:schemeClr val="bg1"/>
                </a:solidFill>
              </a:rPr>
              <a:t>апреле </a:t>
            </a:r>
            <a:r>
              <a:rPr lang="ru-RU" sz="1000" dirty="0">
                <a:solidFill>
                  <a:schemeClr val="bg1"/>
                </a:solidFill>
              </a:rPr>
              <a:t>и в мае, составляет не менее 90% по отношению к марту 2020 года или снижено не более чем на 1 человека по отношению к количеству  работников в марте 2020 г.</a:t>
            </a:r>
          </a:p>
          <a:p>
            <a:pPr marL="171450" indent="-171450" defTabSz="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bg1"/>
                </a:solidFill>
              </a:rPr>
              <a:t>Компания не находится в процессе ликвидации, процедуре банкротства,       в ее отношении не принято решение                   о предстоящем исключении из ЕГРЮЛ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83660" y="1444404"/>
            <a:ext cx="30603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273050">
              <a:spcAft>
                <a:spcPts val="600"/>
              </a:spcAft>
              <a:buFont typeface="+mj-lt"/>
              <a:buAutoNum type="arabicPeriod"/>
            </a:pPr>
            <a:r>
              <a:rPr lang="ru-RU" sz="1200" b="1" u="sng" dirty="0">
                <a:solidFill>
                  <a:schemeClr val="bg1"/>
                </a:solidFill>
              </a:rPr>
              <a:t>Заявление на получение субсидии</a:t>
            </a:r>
          </a:p>
          <a:p>
            <a:pPr marL="171450" indent="-171450" defTabSz="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за апрель 2020 года следует направить с 1 мая до 1 июня 2020 года</a:t>
            </a:r>
          </a:p>
          <a:p>
            <a:pPr marL="171450" indent="-171450" defTabSz="2730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</a:rPr>
              <a:t>за май 2020 года – с 1 июня до 1 июля 2020 года</a:t>
            </a:r>
          </a:p>
          <a:p>
            <a:pPr marL="228600" indent="-228600" defTabSz="273050">
              <a:spcAft>
                <a:spcPts val="60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В Личном кабинете</a:t>
            </a:r>
            <a:r>
              <a:rPr lang="ru-RU" sz="1200" dirty="0">
                <a:solidFill>
                  <a:schemeClr val="bg1"/>
                </a:solidFill>
              </a:rPr>
              <a:t> юридического лица или индивидуального предпринимателя, а так же по ТКС заявление отправляется в электронном виде</a:t>
            </a:r>
          </a:p>
          <a:p>
            <a:pPr marL="228600" indent="-228600" defTabSz="273050">
              <a:spcAft>
                <a:spcPts val="600"/>
              </a:spcAft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</a:rPr>
              <a:t>По почте</a:t>
            </a:r>
            <a:r>
              <a:rPr lang="ru-RU" sz="1200" dirty="0">
                <a:solidFill>
                  <a:schemeClr val="bg1"/>
                </a:solidFill>
              </a:rPr>
              <a:t> заявление следует направить в налоговый орган по месту нахождения организации или по месту жительства индивидуального предпринимателя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098179"/>
            <a:ext cx="88570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О факте выплаты субсидии ФНС России проинформирует налогоплательщика по ТКС или в "Личном кабинете", </a:t>
            </a:r>
          </a:p>
          <a:p>
            <a:pPr algn="just"/>
            <a:r>
              <a:rPr lang="ru-RU" sz="1400" dirty="0"/>
              <a:t>или по почте по адресу места нахождения организации (согласно ЕГРЮЛ), месту жительства индивидуального предпринимателя.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95724" y="4577856"/>
            <a:ext cx="5948275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</a:rPr>
              <a:t>Заявление будет рассмотрено в течение 3 рабочих дней.</a:t>
            </a:r>
          </a:p>
          <a:p>
            <a:pPr algn="just"/>
            <a:r>
              <a:rPr lang="ru-RU" sz="1400" dirty="0"/>
              <a:t>Если все условия соблюдены, ФНС России рассчитает субсидию, </a:t>
            </a:r>
          </a:p>
          <a:p>
            <a:pPr algn="just"/>
            <a:r>
              <a:rPr lang="ru-RU" sz="1400" dirty="0"/>
              <a:t>а Федеральное казначейство произведет выплату.</a:t>
            </a:r>
          </a:p>
          <a:p>
            <a:pPr algn="just"/>
            <a:r>
              <a:rPr lang="ru-RU" sz="1400" dirty="0"/>
              <a:t>Если заявление получено в первой половине месяца, то выплата будет произведена после 18 числа месяца, следующего за месяцем, за который предоставляется субсидия.</a:t>
            </a:r>
          </a:p>
        </p:txBody>
      </p:sp>
      <p:pic>
        <p:nvPicPr>
          <p:cNvPr id="14" name="Рисунок 13" descr="C:\Users\panova_ea\Desktop\ФНС\Новая папка\word\jpg\1.4.1_papka-A4_1.jpg"/>
          <p:cNvPicPr/>
          <p:nvPr/>
        </p:nvPicPr>
        <p:blipFill rotWithShape="1">
          <a:blip r:embed="rId3" cstate="print"/>
          <a:srcRect l="90981" t="73767"/>
          <a:stretch/>
        </p:blipFill>
        <p:spPr bwMode="auto">
          <a:xfrm>
            <a:off x="8857054" y="5805264"/>
            <a:ext cx="286946" cy="10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42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727"/>
            <a:ext cx="9144000" cy="490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892" y="2512728"/>
            <a:ext cx="3723721" cy="20917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18" y="128646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субсидии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0293" y="2948289"/>
            <a:ext cx="1878271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Для организаций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419830" y="2512728"/>
            <a:ext cx="4594375" cy="20917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449" y="3427128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Количество работников в марте</a:t>
            </a:r>
          </a:p>
          <a:p>
            <a:pPr algn="ctr"/>
            <a:r>
              <a:rPr lang="ru-RU" b="1" dirty="0" smtClean="0"/>
              <a:t>Х 12 130 руб.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90542" y="2948289"/>
            <a:ext cx="4267066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Для индивидуальных предпринимателей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73309" y="3427128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(Количество работников в марте*+1)</a:t>
            </a:r>
          </a:p>
          <a:p>
            <a:pPr algn="ctr"/>
            <a:r>
              <a:rPr lang="ru-RU" b="1" dirty="0" smtClean="0"/>
              <a:t>Х 12 130 руб.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399" y="5780305"/>
            <a:ext cx="88326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* — если нет наемных работников, то размер субсидии равен 12 130 руб.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Количество работников организации (индивидуального предпринимателя)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определяется на основании данных отчетности СЗВ-М, представленной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 Пенсионный фонд Российской Федерации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7" name="Рисунок 16" descr="C:\Users\panova_ea\Desktop\ФНС\Новая папка\word\jpg\1.4.1_papka-A4_1.jpg"/>
          <p:cNvPicPr/>
          <p:nvPr/>
        </p:nvPicPr>
        <p:blipFill rotWithShape="1">
          <a:blip r:embed="rId3" cstate="print"/>
          <a:srcRect l="90981" t="73767"/>
          <a:stretch/>
        </p:blipFill>
        <p:spPr bwMode="auto">
          <a:xfrm>
            <a:off x="8857054" y="5805264"/>
            <a:ext cx="286946" cy="10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/>
          <p:nvPr/>
        </p:nvCxnSpPr>
        <p:spPr>
          <a:xfrm flipH="1">
            <a:off x="4544356" y="1884256"/>
            <a:ext cx="1" cy="2793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050664" y="2186405"/>
            <a:ext cx="70567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1050663" y="2176316"/>
            <a:ext cx="1" cy="2793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8107447" y="2186405"/>
            <a:ext cx="1" cy="2793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88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8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023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 «Проверка права на получение субсидии в связи с COVID – 2019»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6320951"/>
            <a:ext cx="7115710" cy="4001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https://service.nalog.ru/subsidy/</a:t>
            </a:r>
          </a:p>
        </p:txBody>
      </p:sp>
      <p:pic>
        <p:nvPicPr>
          <p:cNvPr id="15" name="Рисунок 14" descr="http://qrcoder.ru/code/?https%3A%2F%2Fservice.nalog.ru%2Fsubsidy%2F&amp;4&amp;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85922"/>
            <a:ext cx="1044000" cy="1044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12474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Позволяет проверить соответствует ли Ваш бизнес условиям для получения субсидии (согласно постановлению Правительства РФ от 24.04.2020 №576) , а также уточните статус соответствующего заявления, если оно было представлено в налоговый орган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4"/>
          <a:srcRect l="21957" t="12956" r="19688" b="4128"/>
          <a:stretch/>
        </p:blipFill>
        <p:spPr>
          <a:xfrm>
            <a:off x="683568" y="2128211"/>
            <a:ext cx="3744416" cy="2770497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2770764" y="3213404"/>
            <a:ext cx="72008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/>
          <p:nvPr/>
        </p:nvPicPr>
        <p:blipFill rotWithShape="1">
          <a:blip r:embed="rId5"/>
          <a:srcRect l="37128" t="31034" r="35834" b="25959"/>
          <a:stretch/>
        </p:blipFill>
        <p:spPr bwMode="auto">
          <a:xfrm>
            <a:off x="129870" y="4328793"/>
            <a:ext cx="2199050" cy="1857817"/>
          </a:xfrm>
          <a:prstGeom prst="rect">
            <a:avLst/>
          </a:prstGeom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H="1">
            <a:off x="2156234" y="5257701"/>
            <a:ext cx="72008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/>
          <p:nvPr/>
        </p:nvPicPr>
        <p:blipFill rotWithShape="1">
          <a:blip r:embed="rId6"/>
          <a:srcRect l="5677" t="14078" r="33243" b="14962"/>
          <a:stretch/>
        </p:blipFill>
        <p:spPr>
          <a:xfrm>
            <a:off x="4572001" y="2128211"/>
            <a:ext cx="4356368" cy="2908821"/>
          </a:xfrm>
          <a:prstGeom prst="rect">
            <a:avLst/>
          </a:prstGeom>
        </p:spPr>
      </p:pic>
      <p:pic>
        <p:nvPicPr>
          <p:cNvPr id="12" name="Рисунок 11" descr="C:\Users\panova_ea\Desktop\ФНС\Новая папка\word\jpg\1.4.1_papka-A4_1.jpg"/>
          <p:cNvPicPr/>
          <p:nvPr/>
        </p:nvPicPr>
        <p:blipFill rotWithShape="1">
          <a:blip r:embed="rId7" cstate="print"/>
          <a:srcRect l="90981" t="73767"/>
          <a:stretch/>
        </p:blipFill>
        <p:spPr bwMode="auto">
          <a:xfrm>
            <a:off x="8857054" y="5805264"/>
            <a:ext cx="286946" cy="107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0770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962</Words>
  <Application>Microsoft Office PowerPoint</Application>
  <PresentationFormat>Экран (4:3)</PresentationFormat>
  <Paragraphs>123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Трофименко Наталья Александровна</dc:creator>
  <cp:lastModifiedBy>Кузьменко Ирина Ивановна</cp:lastModifiedBy>
  <cp:revision>89</cp:revision>
  <cp:lastPrinted>2020-05-14T06:06:46Z</cp:lastPrinted>
  <dcterms:created xsi:type="dcterms:W3CDTF">2020-05-07T10:22:30Z</dcterms:created>
  <dcterms:modified xsi:type="dcterms:W3CDTF">2020-06-04T06:51:44Z</dcterms:modified>
</cp:coreProperties>
</file>